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19" r:id="rId2"/>
    <p:sldMasterId id="2147483707" r:id="rId3"/>
  </p:sldMasterIdLst>
  <p:notesMasterIdLst>
    <p:notesMasterId r:id="rId14"/>
  </p:notesMasterIdLst>
  <p:sldIdLst>
    <p:sldId id="256" r:id="rId4"/>
    <p:sldId id="344" r:id="rId5"/>
    <p:sldId id="349" r:id="rId6"/>
    <p:sldId id="353" r:id="rId7"/>
    <p:sldId id="354" r:id="rId8"/>
    <p:sldId id="357" r:id="rId9"/>
    <p:sldId id="356" r:id="rId10"/>
    <p:sldId id="355" r:id="rId11"/>
    <p:sldId id="351" r:id="rId12"/>
    <p:sldId id="347" r:id="rId13"/>
  </p:sldIdLst>
  <p:sldSz cx="9144000" cy="6858000" type="screen4x3"/>
  <p:notesSz cx="6735763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EAEAEA"/>
    <a:srgbClr val="DDDDDD"/>
    <a:srgbClr val="008DF6"/>
    <a:srgbClr val="E2AC00"/>
    <a:srgbClr val="008600"/>
    <a:srgbClr val="009600"/>
    <a:srgbClr val="CC6600"/>
    <a:srgbClr val="F6B83C"/>
    <a:srgbClr val="FFCF9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3478" autoAdjust="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26013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1974"/>
            <a:ext cx="5388610" cy="443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2238"/>
            <a:ext cx="2918831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62238"/>
            <a:ext cx="2918831" cy="49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0148740-DB56-4F40-9928-E19876CFA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222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97376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973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BD3E94-E66E-4D4A-9B62-0527662AA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2AFB38-5929-4C95-8C4E-502C594CC0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B175702-7DA3-4798-90A6-92B5CC444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4A7A9C-F683-47BD-849C-C3A16A991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60960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60EAE0-78C3-4558-8A48-B1F8F9044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797492-D8C4-46BF-A814-F518DB3F9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DEAB9E-4215-486A-B8C4-E44DBCD92C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F33F2B-4985-4287-986F-5EA687D59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6096000" cy="990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8229600" cy="4800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ED5DD9D-E262-42B1-9E4D-A32134257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F362A-1CAB-4DC0-958E-78FC6E0A4496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3DEE8-BD6A-4E69-9745-30F9776E3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E91E-E943-4280-97AA-A9DA2FFD2F39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B6DC5-143A-41C0-91F6-5FA964FA2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14852" y="548680"/>
            <a:ext cx="8677628" cy="331236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Создание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«Кировского  кадетского корпуса Приволжского федерального округа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имени Героя Советского Союза </a:t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Александра Яковлевича Опарина»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3200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86214" cy="114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kyzroo.narod.ru/documents/2016-02-20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025" y="3645024"/>
            <a:ext cx="3898175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енплан нов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7370"/>
            <a:ext cx="9144000" cy="64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360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136"/>
            <a:ext cx="8999984" cy="990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Александр Яковлевич Опарин – 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warheroes.ru/content/images/heroes/after/Oparin_AleksJakov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024336" cy="4223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6" name="Picture 6" descr="http://kyzroo.narod.ru/documents/2015-05-12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16632"/>
            <a:ext cx="444503" cy="836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44416" y="1484784"/>
            <a:ext cx="51480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А.Я. Опарин родился 28 февраля 1948 года </a:t>
            </a:r>
          </a:p>
          <a:p>
            <a:pPr algn="just"/>
            <a:r>
              <a:rPr lang="ru-RU" sz="1400" dirty="0" smtClean="0"/>
              <a:t>в деревне </a:t>
            </a:r>
            <a:r>
              <a:rPr lang="ru-RU" sz="1400" dirty="0" err="1" smtClean="0"/>
              <a:t>Прохорята</a:t>
            </a:r>
            <a:r>
              <a:rPr lang="ru-RU" sz="1400" dirty="0" smtClean="0"/>
              <a:t> </a:t>
            </a:r>
            <a:r>
              <a:rPr lang="ru-RU" sz="1400" dirty="0" err="1" smtClean="0"/>
              <a:t>Верхошижемского</a:t>
            </a:r>
            <a:r>
              <a:rPr lang="ru-RU" sz="1400" dirty="0" smtClean="0"/>
              <a:t> района Кировской области,  закончил 11 классов </a:t>
            </a:r>
          </a:p>
          <a:p>
            <a:pPr algn="just"/>
            <a:r>
              <a:rPr lang="ru-RU" sz="1400" dirty="0" smtClean="0"/>
              <a:t>средней школы № 62 города Кирова.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1967—1970 годах обучался в Московском высшем командном училище дорожных и инженерных войск.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С 1980 года проходил военную службу  в составе ограниченного контингента советских войск в Афганистане.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Участвовал в 39 боевых операциях, за что в январе 1981 года был удостоен ордена Красной Звезды.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В мае 1982 года геройски погиб во время проведения   боевой операции в районе </a:t>
            </a:r>
            <a:r>
              <a:rPr lang="ru-RU" sz="1400" dirty="0" err="1" smtClean="0"/>
              <a:t>Пандшерского</a:t>
            </a:r>
            <a:r>
              <a:rPr lang="ru-RU" sz="1400" dirty="0" smtClean="0"/>
              <a:t> ущелья. </a:t>
            </a:r>
          </a:p>
          <a:p>
            <a:pPr algn="just"/>
            <a:r>
              <a:rPr lang="ru-RU" sz="1400" dirty="0" smtClean="0"/>
              <a:t>Опарину А.Я. присвоено звание Героя Советского Союза.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3603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72008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территории  КОГОБУ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«Просницкий лицей»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9262368"/>
              </p:ext>
            </p:extLst>
          </p:nvPr>
        </p:nvGraphicFramePr>
        <p:xfrm>
          <a:off x="5292080" y="1124744"/>
          <a:ext cx="3528391" cy="561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05"/>
                <a:gridCol w="913254"/>
                <a:gridCol w="524599"/>
                <a:gridCol w="377343"/>
                <a:gridCol w="358936"/>
                <a:gridCol w="432566"/>
                <a:gridCol w="629288"/>
              </a:tblGrid>
              <a:tr h="4573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Поз.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постройки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корпус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2865,8 кв.м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Общежитие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4578,8 кв.м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Хоккейная коробка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кв.м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80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Стадион с беговой дорожкой, волейбольной, баскетбольной площадками 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6793,3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кв.м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Гараж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1015 кв.м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26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Мастерские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2277,5 кв.м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8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раб.места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5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Трансформаторная подстанция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77,4 кв.м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трансформатора * 630 кВт/А 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3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Насосная станция пожаротушения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155,5 кв.м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насоса * 15 кВт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водоем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куб.м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0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Общественно-бытовой корпус (столовая / актовый зал / библиотека / спортивный зал)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2882,8 кв.м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120/150/25/25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468"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Ограждение территории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1200 </a:t>
                      </a:r>
                      <a:r>
                        <a:rPr lang="ru-RU" sz="8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пог.м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2014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металл</a:t>
                      </a:r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765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2013-14 годах проведена реконструкция указанных объектов (кроме мастерских).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Объекты лицея отапливаются от 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газовой котельной, находящейся в собственности Просницкого сельского поселения, оснащена 5 котлами * 1,72 Гкал/час. Задействовано 60% мощности котельной.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5" marR="3605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07" marR="4807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07" marR="4807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07" marR="4807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07" marR="4807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07" marR="4807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8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807" marR="4807" marT="4807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40" t="22127" r="44343" b="11973"/>
          <a:stretch/>
        </p:blipFill>
        <p:spPr bwMode="auto">
          <a:xfrm>
            <a:off x="1135898" y="1655415"/>
            <a:ext cx="3076062" cy="39338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2995417"/>
              </p:ext>
            </p:extLst>
          </p:nvPr>
        </p:nvGraphicFramePr>
        <p:xfrm>
          <a:off x="181133" y="3062160"/>
          <a:ext cx="565785" cy="601200"/>
        </p:xfrm>
        <a:graphic>
          <a:graphicData uri="http://schemas.openxmlformats.org/drawingml/2006/table">
            <a:tbl>
              <a:tblPr firstRow="1" bandRow="1"/>
              <a:tblGrid>
                <a:gridCol w="565785"/>
              </a:tblGrid>
              <a:tr h="2378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Учебный корпус (</a:t>
                      </a: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2 865,8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  <a:p>
                      <a:pPr algn="ctr"/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2,8 млн.руб.</a:t>
                      </a:r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>
            <a:stCxn id="10" idx="3"/>
          </p:cNvCxnSpPr>
          <p:nvPr/>
        </p:nvCxnSpPr>
        <p:spPr>
          <a:xfrm>
            <a:off x="746919" y="3225600"/>
            <a:ext cx="960263" cy="29757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9504143"/>
              </p:ext>
            </p:extLst>
          </p:nvPr>
        </p:nvGraphicFramePr>
        <p:xfrm>
          <a:off x="173302" y="3968366"/>
          <a:ext cx="845873" cy="692640"/>
        </p:xfrm>
        <a:graphic>
          <a:graphicData uri="http://schemas.openxmlformats.org/drawingml/2006/table">
            <a:tbl>
              <a:tblPr firstRow="1" bandRow="1"/>
              <a:tblGrid>
                <a:gridCol w="845873"/>
              </a:tblGrid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Общественно-бытовой корпус (</a:t>
                      </a: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2882,8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 млн.руб.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1015925" y="4051962"/>
            <a:ext cx="1086978" cy="267238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5650186"/>
              </p:ext>
            </p:extLst>
          </p:nvPr>
        </p:nvGraphicFramePr>
        <p:xfrm>
          <a:off x="1474946" y="1471959"/>
          <a:ext cx="565785" cy="509760"/>
        </p:xfrm>
        <a:graphic>
          <a:graphicData uri="http://schemas.openxmlformats.org/drawingml/2006/table">
            <a:tbl>
              <a:tblPr firstRow="1" bandRow="1"/>
              <a:tblGrid>
                <a:gridCol w="565785"/>
              </a:tblGrid>
              <a:tr h="105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Общежитие (</a:t>
                      </a: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4578,8 </a:t>
                      </a:r>
                      <a:r>
                        <a:rPr lang="ru-RU" sz="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4,4 млн.руб.</a:t>
                      </a: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352298"/>
              </p:ext>
            </p:extLst>
          </p:nvPr>
        </p:nvGraphicFramePr>
        <p:xfrm>
          <a:off x="2916750" y="5855835"/>
          <a:ext cx="565785" cy="875520"/>
        </p:xfrm>
        <a:graphic>
          <a:graphicData uri="http://schemas.openxmlformats.org/drawingml/2006/table">
            <a:tbl>
              <a:tblPr firstRow="1" bandRow="1"/>
              <a:tblGrid>
                <a:gridCol w="565785"/>
              </a:tblGrid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Мастерские под снос для размещения плаца </a:t>
                      </a:r>
                      <a:r>
                        <a:rPr lang="ru-RU" sz="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2277,5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млн.руб.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49" name="Прямая соединительная линия 48"/>
          <p:cNvCxnSpPr/>
          <p:nvPr/>
        </p:nvCxnSpPr>
        <p:spPr>
          <a:xfrm flipH="1" flipV="1">
            <a:off x="3042056" y="4968911"/>
            <a:ext cx="3269" cy="910477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6088772"/>
              </p:ext>
            </p:extLst>
          </p:nvPr>
        </p:nvGraphicFramePr>
        <p:xfrm>
          <a:off x="1990967" y="5439631"/>
          <a:ext cx="791634" cy="601200"/>
        </p:xfrm>
        <a:graphic>
          <a:graphicData uri="http://schemas.openxmlformats.org/drawingml/2006/table">
            <a:tbl>
              <a:tblPr firstRow="1" bandRow="1"/>
              <a:tblGrid>
                <a:gridCol w="791634"/>
              </a:tblGrid>
              <a:tr h="167663"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Трансформаторная подстанция </a:t>
                      </a:r>
                      <a:r>
                        <a:rPr lang="ru-RU" sz="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(77,4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ru-RU" sz="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млн.руб.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4" name="Прямая соединительная линия 53"/>
          <p:cNvCxnSpPr/>
          <p:nvPr/>
        </p:nvCxnSpPr>
        <p:spPr>
          <a:xfrm flipH="1" flipV="1">
            <a:off x="2510791" y="4368800"/>
            <a:ext cx="144653" cy="1069930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1569742"/>
              </p:ext>
            </p:extLst>
          </p:nvPr>
        </p:nvGraphicFramePr>
        <p:xfrm>
          <a:off x="3737058" y="5455777"/>
          <a:ext cx="418891" cy="692640"/>
        </p:xfrm>
        <a:graphic>
          <a:graphicData uri="http://schemas.openxmlformats.org/drawingml/2006/table">
            <a:tbl>
              <a:tblPr firstRow="1" bandRow="1"/>
              <a:tblGrid>
                <a:gridCol w="418891"/>
              </a:tblGrid>
              <a:tr h="105189"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Гараж </a:t>
                      </a:r>
                      <a:r>
                        <a:rPr lang="ru-RU" sz="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(1015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млн.руб.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0" marR="27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0" name="Прямая соединительная линия 59"/>
          <p:cNvCxnSpPr/>
          <p:nvPr/>
        </p:nvCxnSpPr>
        <p:spPr>
          <a:xfrm flipH="1" flipV="1">
            <a:off x="3430288" y="4862416"/>
            <a:ext cx="369239" cy="593648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618041"/>
              </p:ext>
            </p:extLst>
          </p:nvPr>
        </p:nvGraphicFramePr>
        <p:xfrm>
          <a:off x="4426181" y="2403270"/>
          <a:ext cx="755146" cy="966960"/>
        </p:xfrm>
        <a:graphic>
          <a:graphicData uri="http://schemas.openxmlformats.org/drawingml/2006/table">
            <a:tbl>
              <a:tblPr firstRow="1" bandRow="1"/>
              <a:tblGrid>
                <a:gridCol w="755146"/>
              </a:tblGrid>
              <a:tr h="1826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Стадион с беговой дорожкой, волейбольной, баскетбольной площадками </a:t>
                      </a:r>
                      <a:r>
                        <a:rPr lang="ru-RU" sz="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6793,3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0,6 млн.руб.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4" name="Таблица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4709295"/>
              </p:ext>
            </p:extLst>
          </p:nvPr>
        </p:nvGraphicFramePr>
        <p:xfrm>
          <a:off x="164756" y="5402876"/>
          <a:ext cx="852991" cy="620640"/>
        </p:xfrm>
        <a:graphic>
          <a:graphicData uri="http://schemas.openxmlformats.org/drawingml/2006/table">
            <a:tbl>
              <a:tblPr firstRow="1" bandRow="1"/>
              <a:tblGrid>
                <a:gridCol w="852991"/>
              </a:tblGrid>
              <a:tr h="105189"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Насосная станция пожаротушения </a:t>
                      </a:r>
                      <a:r>
                        <a:rPr lang="ru-RU" sz="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(155,5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 млн.руб.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1" name="Таблица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667541"/>
              </p:ext>
            </p:extLst>
          </p:nvPr>
        </p:nvGraphicFramePr>
        <p:xfrm>
          <a:off x="165805" y="4746154"/>
          <a:ext cx="850577" cy="529200"/>
        </p:xfrm>
        <a:graphic>
          <a:graphicData uri="http://schemas.openxmlformats.org/drawingml/2006/table">
            <a:tbl>
              <a:tblPr firstRow="1" bandRow="1"/>
              <a:tblGrid>
                <a:gridCol w="850577"/>
              </a:tblGrid>
              <a:tr h="105189">
                <a:tc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Пожарный водоем </a:t>
                      </a:r>
                      <a:r>
                        <a:rPr lang="ru-RU" sz="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(150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 млн.руб.</a:t>
                      </a:r>
                    </a:p>
                    <a:p>
                      <a:pPr algn="ctr"/>
                      <a:endParaRPr lang="ru-RU" sz="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14" name="Прямая соединительная линия 113"/>
          <p:cNvCxnSpPr>
            <a:stCxn id="111" idx="3"/>
            <a:endCxn id="139" idx="3"/>
          </p:cNvCxnSpPr>
          <p:nvPr/>
        </p:nvCxnSpPr>
        <p:spPr>
          <a:xfrm flipV="1">
            <a:off x="591093" y="4330230"/>
            <a:ext cx="1543372" cy="415925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1023879" y="4295706"/>
            <a:ext cx="1248142" cy="1107172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2600081" y="2514633"/>
            <a:ext cx="271442" cy="132057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 flipH="1">
            <a:off x="4110318" y="2942016"/>
            <a:ext cx="124991" cy="279301"/>
          </a:xfrm>
          <a:prstGeom prst="line">
            <a:avLst/>
          </a:prstGeom>
          <a:ln w="95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94" name="Таблица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1784078"/>
              </p:ext>
            </p:extLst>
          </p:nvPr>
        </p:nvGraphicFramePr>
        <p:xfrm>
          <a:off x="4289046" y="1434901"/>
          <a:ext cx="755146" cy="692640"/>
        </p:xfrm>
        <a:graphic>
          <a:graphicData uri="http://schemas.openxmlformats.org/drawingml/2006/table">
            <a:tbl>
              <a:tblPr firstRow="1" bandRow="1"/>
              <a:tblGrid>
                <a:gridCol w="755146"/>
              </a:tblGrid>
              <a:tr h="105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Хоккейная коробка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(558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6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1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0,1 млн.руб.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7" name="Прямая соединительная линия 146"/>
          <p:cNvCxnSpPr/>
          <p:nvPr/>
        </p:nvCxnSpPr>
        <p:spPr>
          <a:xfrm>
            <a:off x="1405551" y="2548550"/>
            <a:ext cx="689195" cy="90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flipH="1">
            <a:off x="2220363" y="2788467"/>
            <a:ext cx="57716" cy="58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H="1">
            <a:off x="2020055" y="2933323"/>
            <a:ext cx="220680" cy="226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2094746" y="4359245"/>
            <a:ext cx="67901" cy="58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47"/>
          <p:cNvGrpSpPr/>
          <p:nvPr/>
        </p:nvGrpSpPr>
        <p:grpSpPr>
          <a:xfrm>
            <a:off x="1405551" y="2453489"/>
            <a:ext cx="2410486" cy="2706986"/>
            <a:chOff x="1874067" y="2453489"/>
            <a:chExt cx="3213981" cy="2706986"/>
          </a:xfrm>
        </p:grpSpPr>
        <p:sp>
          <p:nvSpPr>
            <p:cNvPr id="123" name="Блок-схема: знак завершения 122"/>
            <p:cNvSpPr/>
            <p:nvPr/>
          </p:nvSpPr>
          <p:spPr>
            <a:xfrm>
              <a:off x="3642970" y="3357677"/>
              <a:ext cx="1111910" cy="453542"/>
            </a:xfrm>
            <a:prstGeom prst="flowChartTermina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220"/>
            <p:cNvGrpSpPr/>
            <p:nvPr/>
          </p:nvGrpSpPr>
          <p:grpSpPr>
            <a:xfrm>
              <a:off x="3547872" y="4308653"/>
              <a:ext cx="671780" cy="664464"/>
              <a:chOff x="3547872" y="4308653"/>
              <a:chExt cx="671780" cy="664464"/>
            </a:xfrm>
          </p:grpSpPr>
          <p:sp>
            <p:nvSpPr>
              <p:cNvPr id="125" name="Прямоугольник 124"/>
              <p:cNvSpPr/>
              <p:nvPr/>
            </p:nvSpPr>
            <p:spPr>
              <a:xfrm>
                <a:off x="3547872" y="4308653"/>
                <a:ext cx="658368" cy="24140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3561284" y="4731716"/>
                <a:ext cx="658368" cy="24140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3803904" y="4564685"/>
                <a:ext cx="146304" cy="153619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0" name="Прямоугольник 129"/>
            <p:cNvSpPr/>
            <p:nvPr/>
          </p:nvSpPr>
          <p:spPr>
            <a:xfrm>
              <a:off x="2545690" y="3738067"/>
              <a:ext cx="782726" cy="30723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2209190" y="3503981"/>
              <a:ext cx="175565" cy="5925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 rot="19363190">
              <a:off x="2085433" y="2913491"/>
              <a:ext cx="730487" cy="14908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 rot="2845014">
              <a:off x="3233242" y="4297210"/>
              <a:ext cx="174435" cy="592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4418091" y="4277762"/>
              <a:ext cx="221810" cy="69259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2836009" y="4272272"/>
              <a:ext cx="67901" cy="6790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3045807" y="4249659"/>
              <a:ext cx="67326" cy="716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4069533" y="3014804"/>
              <a:ext cx="443619" cy="21728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flipH="1" flipV="1">
              <a:off x="1874067" y="2548550"/>
              <a:ext cx="58848" cy="171110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>
              <a:off x="2792994" y="2562131"/>
              <a:ext cx="217283" cy="2218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/>
            <p:cNvCxnSpPr/>
            <p:nvPr/>
          </p:nvCxnSpPr>
          <p:spPr>
            <a:xfrm>
              <a:off x="2951430" y="2851842"/>
              <a:ext cx="45267" cy="5884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2697933" y="3159660"/>
              <a:ext cx="285184" cy="30329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flipV="1">
              <a:off x="2992170" y="2856368"/>
              <a:ext cx="746911" cy="61110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H="1" flipV="1">
              <a:off x="3693814" y="2598345"/>
              <a:ext cx="63374" cy="27160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 flipV="1">
              <a:off x="3698341" y="2476123"/>
              <a:ext cx="303291" cy="10411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flipV="1">
              <a:off x="3999889" y="2453489"/>
              <a:ext cx="323141" cy="1343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Прямая соединительная линия 185"/>
            <p:cNvCxnSpPr/>
            <p:nvPr/>
          </p:nvCxnSpPr>
          <p:spPr>
            <a:xfrm>
              <a:off x="4327556" y="2458016"/>
              <a:ext cx="493414" cy="17654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Прямая соединительная линия 189"/>
            <p:cNvCxnSpPr/>
            <p:nvPr/>
          </p:nvCxnSpPr>
          <p:spPr>
            <a:xfrm>
              <a:off x="4839077" y="2643612"/>
              <a:ext cx="149382" cy="47983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4992986" y="3132499"/>
              <a:ext cx="95062" cy="1195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 flipH="1">
              <a:off x="4775703" y="4318503"/>
              <a:ext cx="312345" cy="135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/>
            <p:cNvCxnSpPr/>
            <p:nvPr/>
          </p:nvCxnSpPr>
          <p:spPr>
            <a:xfrm>
              <a:off x="4780230" y="4323030"/>
              <a:ext cx="27160" cy="8374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единительная линия 205"/>
            <p:cNvCxnSpPr/>
            <p:nvPr/>
          </p:nvCxnSpPr>
          <p:spPr>
            <a:xfrm flipV="1">
              <a:off x="1923861" y="4246075"/>
              <a:ext cx="828392" cy="1810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/>
            <p:cNvCxnSpPr/>
            <p:nvPr/>
          </p:nvCxnSpPr>
          <p:spPr>
            <a:xfrm>
              <a:off x="2770360" y="4259655"/>
              <a:ext cx="9054" cy="9958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единительная линия 212"/>
            <p:cNvCxnSpPr/>
            <p:nvPr/>
          </p:nvCxnSpPr>
          <p:spPr>
            <a:xfrm>
              <a:off x="2877543" y="4420322"/>
              <a:ext cx="46726" cy="69035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Прямая соединительная линия 214"/>
            <p:cNvCxnSpPr/>
            <p:nvPr/>
          </p:nvCxnSpPr>
          <p:spPr>
            <a:xfrm>
              <a:off x="2909455" y="5114772"/>
              <a:ext cx="1893408" cy="185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7" name="Прямая соединительная линия 226"/>
          <p:cNvCxnSpPr>
            <a:endCxn id="133" idx="0"/>
          </p:cNvCxnSpPr>
          <p:nvPr/>
        </p:nvCxnSpPr>
        <p:spPr>
          <a:xfrm>
            <a:off x="1758378" y="1984811"/>
            <a:ext cx="45767" cy="9439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>
            <a:endCxn id="141" idx="0"/>
          </p:cNvCxnSpPr>
          <p:nvPr/>
        </p:nvCxnSpPr>
        <p:spPr>
          <a:xfrm flipH="1">
            <a:off x="3218507" y="1798464"/>
            <a:ext cx="1068555" cy="1216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>
            <a:endCxn id="123" idx="3"/>
          </p:cNvCxnSpPr>
          <p:nvPr/>
        </p:nvCxnSpPr>
        <p:spPr>
          <a:xfrm flipH="1">
            <a:off x="3566160" y="3024888"/>
            <a:ext cx="857413" cy="55956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4513" y="6237312"/>
            <a:ext cx="24812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Общая сумма содержания – 13,94 млн.руб., в т.ч. налоги: земельный  - 1,123 млн.руб., имущественный – 6,306 млн.руб.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6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RV2012\Public\247\Барбакова\Просница\фото фасадов\DSC_5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4697561" cy="311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" y="72008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«Просницкий лицей» сегодня  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SRV2012\Public\247\Барбакова\Просница\фото фасадов\DSC_5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4464496" cy="2957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КОГОБУ «Просницкий лицей» располагается по адресу: Кировская область, </a:t>
            </a:r>
            <a:r>
              <a:rPr lang="ru-RU" dirty="0" err="1" smtClean="0"/>
              <a:t>Кирово-Чепецкий</a:t>
            </a:r>
            <a:r>
              <a:rPr lang="ru-RU" dirty="0" smtClean="0"/>
              <a:t> район, </a:t>
            </a:r>
          </a:p>
          <a:p>
            <a:pPr algn="ctr"/>
            <a:r>
              <a:rPr lang="ru-RU" dirty="0" smtClean="0"/>
              <a:t>ст. Просница, ул. Ленина, д.1.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нтерь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429000"/>
            <a:ext cx="4513684" cy="300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" y="72008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«Просницкий лицей» сегодня  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83671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лицее созданы современные условия для обучения: оборудованы  учебные кабинеты, лаборатории, </a:t>
            </a:r>
          </a:p>
          <a:p>
            <a:pPr algn="ctr"/>
            <a:r>
              <a:rPr lang="ru-RU" dirty="0" smtClean="0"/>
              <a:t>имеется современная библиотека.</a:t>
            </a:r>
            <a:endParaRPr lang="ru-RU" dirty="0"/>
          </a:p>
        </p:txBody>
      </p:sp>
      <p:pic>
        <p:nvPicPr>
          <p:cNvPr id="6" name="Рисунок 5" descr="кабинет химии.jpg"/>
          <p:cNvPicPr>
            <a:picLocks noChangeAspect="1"/>
          </p:cNvPicPr>
          <p:nvPr/>
        </p:nvPicPr>
        <p:blipFill>
          <a:blip r:embed="rId3" cstate="print"/>
          <a:srcRect t="9481"/>
          <a:stretch>
            <a:fillRect/>
          </a:stretch>
        </p:blipFill>
        <p:spPr>
          <a:xfrm>
            <a:off x="251520" y="2054083"/>
            <a:ext cx="4680520" cy="28150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портдоро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536" y="2852936"/>
            <a:ext cx="4123432" cy="3092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" y="72008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«Просницкий лицей» сегодня  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644495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Лицей располагает базой для занятий </a:t>
            </a:r>
          </a:p>
          <a:p>
            <a:pPr algn="ctr"/>
            <a:r>
              <a:rPr lang="ru-RU" dirty="0" smtClean="0"/>
              <a:t>физической культурой и спортом:</a:t>
            </a:r>
          </a:p>
          <a:p>
            <a:pPr algn="ctr"/>
            <a:r>
              <a:rPr lang="ru-RU" dirty="0" smtClean="0"/>
              <a:t>имеется стадион площадью 73511 кв.м., </a:t>
            </a:r>
          </a:p>
          <a:p>
            <a:pPr algn="ctr"/>
            <a:r>
              <a:rPr lang="ru-RU" dirty="0" smtClean="0"/>
              <a:t>беговая дорожка, футбольное поле, </a:t>
            </a:r>
          </a:p>
          <a:p>
            <a:pPr algn="ctr"/>
            <a:r>
              <a:rPr lang="ru-RU" dirty="0" smtClean="0"/>
              <a:t>волейбольная и баскетбольная площадки, </a:t>
            </a:r>
          </a:p>
          <a:p>
            <a:pPr algn="ctr"/>
            <a:r>
              <a:rPr lang="ru-RU" dirty="0" smtClean="0"/>
              <a:t>спортивный гимнастический городок, хоккейная коробка,</a:t>
            </a:r>
          </a:p>
          <a:p>
            <a:pPr algn="ctr"/>
            <a:r>
              <a:rPr lang="ru-RU" dirty="0" smtClean="0"/>
              <a:t>оборудован спортивный зал.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Рисунок 9" descr="Спортза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852936"/>
            <a:ext cx="4585692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" y="72008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«Просницкий лицей» сегодня  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лицее обеспечено круглосуточное </a:t>
            </a:r>
          </a:p>
          <a:p>
            <a:pPr algn="ctr"/>
            <a:r>
              <a:rPr lang="ru-RU" dirty="0" smtClean="0"/>
              <a:t>пребывание детей. </a:t>
            </a:r>
          </a:p>
          <a:p>
            <a:pPr algn="ctr"/>
            <a:r>
              <a:rPr lang="ru-RU" dirty="0" smtClean="0"/>
              <a:t>Интернат рассчитан на проживание 180 человек.</a:t>
            </a:r>
          </a:p>
          <a:p>
            <a:pPr algn="ctr"/>
            <a:r>
              <a:rPr lang="ru-RU" dirty="0" smtClean="0"/>
              <a:t>В каждом блоке 2 комнаты – на 2 и на 3 человека.</a:t>
            </a:r>
          </a:p>
        </p:txBody>
      </p:sp>
      <p:pic>
        <p:nvPicPr>
          <p:cNvPr id="6" name="Рисунок 5" descr="комн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735546" cy="3133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кухня.jpg"/>
          <p:cNvPicPr>
            <a:picLocks noChangeAspect="1"/>
          </p:cNvPicPr>
          <p:nvPr/>
        </p:nvPicPr>
        <p:blipFill>
          <a:blip r:embed="rId3" cstate="print"/>
          <a:srcRect t="9704" b="3778"/>
          <a:stretch>
            <a:fillRect/>
          </a:stretch>
        </p:blipFill>
        <p:spPr>
          <a:xfrm>
            <a:off x="539552" y="3861048"/>
            <a:ext cx="4759891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36096" y="489296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 На каждом этаже имеются комнаты для занятий </a:t>
            </a:r>
          </a:p>
          <a:p>
            <a:pPr algn="ctr"/>
            <a:r>
              <a:rPr lang="ru-RU" dirty="0" smtClean="0"/>
              <a:t>и отдыха, кухня и другие необходимые помещения.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" y="72008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«Просницкий лицей» сегодня  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836712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 Лицее обучается 168 учащихся из 19 муниципальных районов Кировской области. </a:t>
            </a:r>
          </a:p>
          <a:p>
            <a:pPr algn="ctr"/>
            <a:r>
              <a:rPr lang="ru-RU" dirty="0" smtClean="0"/>
              <a:t>Работает 28 педагогических работников. </a:t>
            </a:r>
          </a:p>
          <a:p>
            <a:pPr algn="ctr"/>
            <a:r>
              <a:rPr lang="ru-RU" dirty="0" smtClean="0"/>
              <a:t>Имеют высшее образование 88% педагогов. </a:t>
            </a:r>
          </a:p>
          <a:p>
            <a:pPr algn="ctr"/>
            <a:r>
              <a:rPr lang="ru-RU" dirty="0" smtClean="0"/>
              <a:t>Средний возраст педагогов – 41 год. </a:t>
            </a:r>
          </a:p>
          <a:p>
            <a:pPr algn="ctr"/>
            <a:r>
              <a:rPr lang="ru-RU" dirty="0" smtClean="0"/>
              <a:t>Аттестованы на повышенные категории 69% педагогов. Имеют отраслевые награды 6 человек.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класс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92588"/>
            <a:ext cx="5184576" cy="34327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9552" y="1052736"/>
            <a:ext cx="8136904" cy="2664296"/>
            <a:chOff x="539552" y="548680"/>
            <a:chExt cx="8136904" cy="26642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Пятиугольник 1"/>
            <p:cNvSpPr/>
            <p:nvPr/>
          </p:nvSpPr>
          <p:spPr>
            <a:xfrm flipH="1">
              <a:off x="539552" y="548680"/>
              <a:ext cx="8136904" cy="2448272"/>
            </a:xfrm>
            <a:prstGeom prst="homePlate">
              <a:avLst>
                <a:gd name="adj" fmla="val 47510"/>
              </a:avLst>
            </a:prstGeom>
            <a:solidFill>
              <a:schemeClr val="bg1">
                <a:lumMod val="95000"/>
              </a:schemeClr>
            </a:solidFill>
            <a:ln w="31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656" y="689208"/>
              <a:ext cx="6912768" cy="252376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361950" lvl="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>
                  <a:ln/>
                </a:rPr>
                <a:t>Текущий ремонт зданий. Перепланировка </a:t>
              </a:r>
              <a:r>
                <a:rPr lang="ru-RU" sz="1400" dirty="0" smtClean="0"/>
                <a:t>5-го этажа интерната под жилье для учителей</a:t>
              </a:r>
            </a:p>
            <a:p>
              <a:pPr marL="361950" lvl="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/>
                <a:t>Благоустройство территории (устройство плаца, трибуны, аллеи славы, центрального входа в учебный корпус, изготовление и установка памятника А. Я. Опарину, автопарковки)</a:t>
              </a:r>
            </a:p>
            <a:p>
              <a:pPr marL="3619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/>
                <a:t>Комплектование контингента кадетского корпуса в количестве </a:t>
              </a:r>
            </a:p>
            <a:p>
              <a:pPr marL="36195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smtClean="0"/>
                <a:t>200 человек.</a:t>
              </a:r>
              <a:endParaRPr lang="ru-RU" sz="1400" dirty="0" smtClean="0">
                <a:ln/>
              </a:endParaRPr>
            </a:p>
            <a:p>
              <a:pPr marL="361950" lvl="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/>
                <a:t>Приобретение форменной одежды и иного вещевого имущества (обмундирование) для 200 кадет.</a:t>
              </a:r>
            </a:p>
            <a:p>
              <a:pPr marL="361950" lvl="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400" dirty="0" smtClean="0"/>
                <a:t>Приобретение учебников, учебного оборудования.</a:t>
              </a:r>
            </a:p>
            <a:p>
              <a:endParaRPr lang="ru-RU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39552" y="3557447"/>
            <a:ext cx="8136904" cy="1455729"/>
            <a:chOff x="539552" y="3068960"/>
            <a:chExt cx="8136904" cy="14557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5" name="Группа 4"/>
            <p:cNvGrpSpPr/>
            <p:nvPr/>
          </p:nvGrpSpPr>
          <p:grpSpPr>
            <a:xfrm>
              <a:off x="539552" y="3068960"/>
              <a:ext cx="8136904" cy="1455729"/>
              <a:chOff x="539552" y="548680"/>
              <a:chExt cx="8136904" cy="2448272"/>
            </a:xfrm>
          </p:grpSpPr>
          <p:sp>
            <p:nvSpPr>
              <p:cNvPr id="6" name="Пятиугольник 5"/>
              <p:cNvSpPr/>
              <p:nvPr/>
            </p:nvSpPr>
            <p:spPr>
              <a:xfrm flipH="1">
                <a:off x="539552" y="548680"/>
                <a:ext cx="8136904" cy="2448272"/>
              </a:xfrm>
              <a:prstGeom prst="homePlate">
                <a:avLst>
                  <a:gd name="adj" fmla="val 78117"/>
                </a:avLst>
              </a:prstGeom>
              <a:solidFill>
                <a:schemeClr val="bg1">
                  <a:lumMod val="95000"/>
                </a:schemeClr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75656" y="689208"/>
                <a:ext cx="6912768" cy="6211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475656" y="3338989"/>
              <a:ext cx="6696744" cy="95410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354013" lvl="0"/>
              <a:r>
                <a:rPr lang="ru-RU" sz="1400" dirty="0" smtClean="0"/>
                <a:t>Строительство спального корпуса, клуба с актовым залом </a:t>
              </a:r>
            </a:p>
            <a:p>
              <a:pPr marL="354013" lvl="0"/>
              <a:r>
                <a:rPr lang="ru-RU" sz="1400" dirty="0" smtClean="0"/>
                <a:t>на 400 мест и домом единоборств, тира, автопарковки, ограждения, площадки для </a:t>
              </a:r>
              <a:r>
                <a:rPr lang="ru-RU" sz="1400" dirty="0" err="1" smtClean="0"/>
                <a:t>воркаута</a:t>
              </a:r>
              <a:r>
                <a:rPr lang="ru-RU" sz="1400" dirty="0" smtClean="0"/>
                <a:t>, теннисного корта, полосы препятствий.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39552" y="5069615"/>
            <a:ext cx="8136904" cy="1455729"/>
            <a:chOff x="539552" y="3068960"/>
            <a:chExt cx="8136904" cy="14557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1" name="Группа 10"/>
            <p:cNvGrpSpPr/>
            <p:nvPr/>
          </p:nvGrpSpPr>
          <p:grpSpPr>
            <a:xfrm>
              <a:off x="539552" y="3068960"/>
              <a:ext cx="8136904" cy="1455729"/>
              <a:chOff x="539552" y="548680"/>
              <a:chExt cx="8136904" cy="2448272"/>
            </a:xfrm>
          </p:grpSpPr>
          <p:sp>
            <p:nvSpPr>
              <p:cNvPr id="13" name="Пятиугольник 12"/>
              <p:cNvSpPr/>
              <p:nvPr/>
            </p:nvSpPr>
            <p:spPr>
              <a:xfrm flipH="1">
                <a:off x="539552" y="548680"/>
                <a:ext cx="8136904" cy="2448272"/>
              </a:xfrm>
              <a:prstGeom prst="homePlate">
                <a:avLst>
                  <a:gd name="adj" fmla="val 78117"/>
                </a:avLst>
              </a:prstGeom>
              <a:solidFill>
                <a:schemeClr val="bg1">
                  <a:lumMod val="95000"/>
                </a:schemeClr>
              </a:solidFill>
              <a:ln w="3175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75656" y="689208"/>
                <a:ext cx="6912768" cy="6211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1475656" y="3266981"/>
              <a:ext cx="6696744" cy="95410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marL="365125" lvl="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1400" dirty="0" smtClean="0"/>
                <a:t>Строительство плоскостных объектов: освещенная лыжная трасса, автодром, площадка по тактической подготовке, вертолетная площадка</a:t>
              </a:r>
            </a:p>
            <a:p>
              <a:pPr marL="365125" lvl="0"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ru-RU" sz="1400" dirty="0" smtClean="0"/>
                <a:t>Комплектование кадетского корпуса в количестве 300 кадетов</a:t>
              </a:r>
              <a:endParaRPr lang="ru-RU" sz="14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7504" y="1772816"/>
            <a:ext cx="1080120" cy="1008112"/>
            <a:chOff x="35496" y="1196752"/>
            <a:chExt cx="1080120" cy="1008112"/>
          </a:xfrm>
        </p:grpSpPr>
        <p:sp>
          <p:nvSpPr>
            <p:cNvPr id="16" name="Овал 15"/>
            <p:cNvSpPr/>
            <p:nvPr/>
          </p:nvSpPr>
          <p:spPr>
            <a:xfrm>
              <a:off x="71292" y="1196752"/>
              <a:ext cx="1008112" cy="10081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96" y="1386649"/>
              <a:ext cx="1080120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2017 год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07504" y="3717032"/>
            <a:ext cx="1080120" cy="1008112"/>
            <a:chOff x="35496" y="1196752"/>
            <a:chExt cx="1080120" cy="1008112"/>
          </a:xfrm>
        </p:grpSpPr>
        <p:sp>
          <p:nvSpPr>
            <p:cNvPr id="26" name="Овал 25"/>
            <p:cNvSpPr/>
            <p:nvPr/>
          </p:nvSpPr>
          <p:spPr>
            <a:xfrm>
              <a:off x="71292" y="1196752"/>
              <a:ext cx="1008112" cy="10081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496" y="1386649"/>
              <a:ext cx="1080120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2018 год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7504" y="5301208"/>
            <a:ext cx="1080120" cy="1008112"/>
            <a:chOff x="35496" y="1196752"/>
            <a:chExt cx="1080120" cy="1008112"/>
          </a:xfrm>
        </p:grpSpPr>
        <p:sp>
          <p:nvSpPr>
            <p:cNvPr id="29" name="Овал 28"/>
            <p:cNvSpPr/>
            <p:nvPr/>
          </p:nvSpPr>
          <p:spPr>
            <a:xfrm>
              <a:off x="71292" y="1196752"/>
              <a:ext cx="1008112" cy="1008112"/>
            </a:xfrm>
            <a:prstGeom prst="ellipse">
              <a:avLst/>
            </a:prstGeom>
            <a:solidFill>
              <a:srgbClr val="B2B2B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496" y="1386649"/>
              <a:ext cx="1080120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2019 год</a:t>
              </a:r>
              <a:endParaRPr lang="ru-RU" b="1" dirty="0"/>
            </a:p>
          </p:txBody>
        </p:sp>
      </p:grpSp>
      <p:sp>
        <p:nvSpPr>
          <p:cNvPr id="31" name="Заголовок 1"/>
          <p:cNvSpPr txBox="1">
            <a:spLocks/>
          </p:cNvSpPr>
          <p:nvPr/>
        </p:nvSpPr>
        <p:spPr>
          <a:xfrm>
            <a:off x="179512" y="44624"/>
            <a:ext cx="8712968" cy="98072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ДОРОЖНАЯ КАРТА </a:t>
            </a:r>
          </a:p>
          <a:p>
            <a:pPr lvl="0"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по созданию Кировского кадетского корпуса </a:t>
            </a:r>
          </a:p>
          <a:p>
            <a:pPr lvl="0"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Героя Советского Союза Александра Яковлевича Опарина  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F016TGp">
  <a:themeElements>
    <a:clrScheme name="Worldwide 1">
      <a:dk1>
        <a:srgbClr val="4D4D4D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99CC00"/>
      </a:accent2>
      <a:accent3>
        <a:srgbClr val="FFFFFF"/>
      </a:accent3>
      <a:accent4>
        <a:srgbClr val="404040"/>
      </a:accent4>
      <a:accent5>
        <a:srgbClr val="AAC0C4"/>
      </a:accent5>
      <a:accent6>
        <a:srgbClr val="8AB900"/>
      </a:accent6>
      <a:hlink>
        <a:srgbClr val="3194CB"/>
      </a:hlink>
      <a:folHlink>
        <a:srgbClr val="B55813"/>
      </a:folHlink>
    </a:clrScheme>
    <a:fontScheme name="Worldwid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rldwide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Words>718</Words>
  <Application>Microsoft Office PowerPoint</Application>
  <PresentationFormat>Экран (4:3)</PresentationFormat>
  <Paragraphs>159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F016TGp</vt:lpstr>
      <vt:lpstr>1_Специальное оформление</vt:lpstr>
      <vt:lpstr>Специальное оформление</vt:lpstr>
      <vt:lpstr> Создание  «Кировского  кадетского корпуса Приволжского федерального округа  имени Героя Советского Союза  Александра Яковлевича Опарина»    </vt:lpstr>
      <vt:lpstr>Александр Яковлевич Опарин –  Герой Советского Союза</vt:lpstr>
      <vt:lpstr>План территории  КОГОБУ «Просницкий лицей»</vt:lpstr>
      <vt:lpstr>КОГОБУ «Просницкий лицей» сегодня   </vt:lpstr>
      <vt:lpstr>КОГОБУ «Просницкий лицей» сегодня   </vt:lpstr>
      <vt:lpstr>КОГОБУ «Просницкий лицей» сегодня   </vt:lpstr>
      <vt:lpstr>КОГОБУ «Просницкий лицей» сегодня   </vt:lpstr>
      <vt:lpstr>КОГОБУ «Просницкий лицей» сегодня   </vt:lpstr>
      <vt:lpstr>Слайд 9</vt:lpstr>
      <vt:lpstr>Слайд 10</vt:lpstr>
    </vt:vector>
  </TitlesOfParts>
  <Company>КОГКУ ЦОКО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КОГКУ ЦОКО, заместитель директора</dc:creator>
  <cp:lastModifiedBy>rogacheva</cp:lastModifiedBy>
  <cp:revision>490</cp:revision>
  <dcterms:created xsi:type="dcterms:W3CDTF">2014-03-25T14:18:04Z</dcterms:created>
  <dcterms:modified xsi:type="dcterms:W3CDTF">2016-12-22T16:26:59Z</dcterms:modified>
</cp:coreProperties>
</file>